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1pPr>
    <a:lvl2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2pPr>
    <a:lvl3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3pPr>
    <a:lvl4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4pPr>
    <a:lvl5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5pPr>
    <a:lvl6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6pPr>
    <a:lvl7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7pPr>
    <a:lvl8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8pPr>
    <a:lvl9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5EE"/>
          </a:solidFill>
        </a:fill>
      </a:tcStyle>
    </a:wholeTbl>
    <a:band2H>
      <a:tcTxStyle b="def" i="def"/>
      <a:tcStyle>
        <a:tcBdr/>
        <a:fill>
          <a:solidFill>
            <a:srgbClr val="E8EBF7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5CD"/>
          </a:solidFill>
        </a:fill>
      </a:tcStyle>
    </a:wholeTbl>
    <a:band2H>
      <a:tcTxStyle b="def" i="def"/>
      <a:tcStyle>
        <a:tcBdr/>
        <a:fill>
          <a:solidFill>
            <a:srgbClr val="E8F2E7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3E5"/>
          </a:solidFill>
        </a:fill>
      </a:tcStyle>
    </a:wholeTbl>
    <a:band2H>
      <a:tcTxStyle b="def" i="def"/>
      <a:tcStyle>
        <a:tcBdr/>
        <a:fill>
          <a:solidFill>
            <a:srgbClr val="ECEAF3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/>
          <p:nvPr>
            <p:ph type="body" sz="quarter" idx="1" hasCustomPrompt="1"/>
          </p:nvPr>
        </p:nvSpPr>
        <p:spPr>
          <a:xfrm>
            <a:off x="1219200" y="11986162"/>
            <a:ext cx="21945599" cy="605792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06029" indent="-359929" algn="ctr" defTabSz="808990">
              <a:lnSpc>
                <a:spcPct val="100000"/>
              </a:lnSpc>
              <a:spcBef>
                <a:spcPts val="0"/>
              </a:spcBef>
              <a:defRPr spc="-29" sz="29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52129" indent="-359929" algn="ctr" defTabSz="808990">
              <a:lnSpc>
                <a:spcPct val="100000"/>
              </a:lnSpc>
              <a:spcBef>
                <a:spcPts val="0"/>
              </a:spcBef>
              <a:defRPr spc="-29" sz="29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98229" indent="-359929" algn="ctr" defTabSz="808990">
              <a:lnSpc>
                <a:spcPct val="100000"/>
              </a:lnSpc>
              <a:spcBef>
                <a:spcPts val="0"/>
              </a:spcBef>
              <a:defRPr spc="-29" sz="29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544329" indent="-359929" algn="ctr" defTabSz="808990">
              <a:lnSpc>
                <a:spcPct val="100000"/>
              </a:lnSpc>
              <a:spcBef>
                <a:spcPts val="0"/>
              </a:spcBef>
              <a:defRPr spc="-29" sz="29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Автор и дата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21" hasCustomPrompt="1"/>
          </p:nvPr>
        </p:nvSpPr>
        <p:spPr>
          <a:xfrm>
            <a:off x="1219200" y="7567579"/>
            <a:ext cx="21945600" cy="2250594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100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презентации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sz="quarter" idx="1" hasCustomPrompt="1"/>
          </p:nvPr>
        </p:nvSpPr>
        <p:spPr>
          <a:xfrm>
            <a:off x="1219200" y="8462239"/>
            <a:ext cx="21945602" cy="832614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Информация о факте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Уровень текста 1…"/>
          <p:cNvSpPr txBox="1"/>
          <p:nvPr>
            <p:ph type="body" sz="half" idx="21" hasCustomPrompt="1"/>
          </p:nvPr>
        </p:nvSpPr>
        <p:spPr>
          <a:xfrm>
            <a:off x="1219200" y="4214483"/>
            <a:ext cx="21945600" cy="4269709"/>
          </a:xfrm>
          <a:prstGeom prst="rect">
            <a:avLst/>
          </a:prstGeom>
        </p:spPr>
        <p:txBody>
          <a:bodyPr anchor="b"/>
          <a:lstStyle/>
          <a:p>
            <a:pPr lvl="4" marL="0" indent="1097280" algn="ctr" defTabSz="975360">
              <a:lnSpc>
                <a:spcPct val="80000"/>
              </a:lnSpc>
              <a:spcBef>
                <a:spcPts val="0"/>
              </a:spcBef>
              <a:buSzTx/>
              <a:buNone/>
              <a:defRPr sz="8960">
                <a:latin typeface="Canela Bold"/>
                <a:ea typeface="Canela Bold"/>
                <a:cs typeface="Canela Bold"/>
                <a:sym typeface="Canela Bold"/>
              </a:defRPr>
            </a:pPr>
            <a:r>
              <a:t>100 %
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Уровень текста 1…"/>
          <p:cNvSpPr txBox="1"/>
          <p:nvPr>
            <p:ph type="body" sz="quarter" idx="1" hasCustomPrompt="1"/>
          </p:nvPr>
        </p:nvSpPr>
        <p:spPr>
          <a:xfrm>
            <a:off x="1219200" y="11100052"/>
            <a:ext cx="21945602" cy="832614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Авторство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Уровень текста 1…"/>
          <p:cNvSpPr txBox="1"/>
          <p:nvPr>
            <p:ph type="body" sz="half" idx="2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/>
          <a:p>
            <a:pPr lvl="4" marL="0" indent="1700783" algn="ctr" defTabSz="1511808">
              <a:lnSpc>
                <a:spcPct val="80000"/>
              </a:lnSpc>
              <a:spcBef>
                <a:spcPts val="0"/>
              </a:spcBef>
              <a:buSzTx/>
              <a:buNone/>
              <a:defRPr sz="5208">
                <a:latin typeface="Canela Bold"/>
                <a:ea typeface="Canela Bold"/>
                <a:cs typeface="Canela Bold"/>
                <a:sym typeface="Canela Bold"/>
              </a:defRPr>
            </a:pPr>
            <a:r>
              <a:t>«Важная цитата»
</a:t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оре и небо на закате 1"/>
          <p:cNvSpPr/>
          <p:nvPr>
            <p:ph type="pic" sz="quarter" idx="21"/>
          </p:nvPr>
        </p:nvSpPr>
        <p:spPr>
          <a:xfrm>
            <a:off x="15369878" y="227341"/>
            <a:ext cx="7839635" cy="522526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Пляж и море на закате"/>
          <p:cNvSpPr/>
          <p:nvPr>
            <p:ph type="pic" sz="half" idx="22"/>
          </p:nvPr>
        </p:nvSpPr>
        <p:spPr>
          <a:xfrm>
            <a:off x="1476791" y="3189440"/>
            <a:ext cx="11951815" cy="7967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пляж и море на закате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ляж и море на закате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Уровень текста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Автор и дата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100" sz="2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/>
          <p:nvPr>
            <p:ph type="title" hasCustomPrompt="1"/>
          </p:nvPr>
        </p:nvSpPr>
        <p:spPr>
          <a:xfrm>
            <a:off x="1215494" y="4585101"/>
            <a:ext cx="9757339" cy="2540002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3" name="Море и небо на закате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Подзаголовок слайда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100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3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1" name="Море и небо на закате"/>
          <p:cNvSpPr/>
          <p:nvPr>
            <p:ph type="pic" idx="21"/>
          </p:nvPr>
        </p:nvSpPr>
        <p:spPr>
          <a:xfrm>
            <a:off x="12192644" y="718588"/>
            <a:ext cx="10972801" cy="12329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Уровень текста 1…"/>
          <p:cNvSpPr txBox="1"/>
          <p:nvPr>
            <p:ph type="body" sz="quarter" idx="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Уровень текста 1…"/>
          <p:cNvSpPr txBox="1"/>
          <p:nvPr>
            <p:ph type="body" sz="half" idx="22" hasCustomPrompt="1"/>
          </p:nvPr>
        </p:nvSpPr>
        <p:spPr>
          <a:xfrm>
            <a:off x="1219199" y="4023221"/>
            <a:ext cx="9757571" cy="8384679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19200" y="3242269"/>
            <a:ext cx="21945600" cy="6604002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Уровень текста 1…"/>
          <p:cNvSpPr txBox="1"/>
          <p:nvPr>
            <p:ph type="body" sz="quarter" idx="1" hasCustomPrompt="1"/>
          </p:nvPr>
        </p:nvSpPr>
        <p:spPr>
          <a:xfrm>
            <a:off x="1219200" y="2384648"/>
            <a:ext cx="21945602" cy="832614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pc="-42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Уровень текста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19200" y="2387114"/>
            <a:ext cx="21945602" cy="832614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100"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9pPr>
    </p:titleStyle>
    <p:bodyStyle>
      <a:lvl1pPr marL="5461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3.jpeg"/><Relationship Id="rId5" Type="http://schemas.openxmlformats.org/officeDocument/2006/relationships/image" Target="../media/image2.tif"/><Relationship Id="rId6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Relationship Id="rId4" Type="http://schemas.openxmlformats.org/officeDocument/2006/relationships/image" Target="../media/image5.tif"/><Relationship Id="rId5" Type="http://schemas.openxmlformats.org/officeDocument/2006/relationships/image" Target="../media/image8.jpeg"/><Relationship Id="rId6" Type="http://schemas.openxmlformats.org/officeDocument/2006/relationships/image" Target="../media/image9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Relationship Id="rId4" Type="http://schemas.openxmlformats.org/officeDocument/2006/relationships/image" Target="../media/image10.jpeg"/><Relationship Id="rId5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0" Type="http://schemas.openxmlformats.org/officeDocument/2006/relationships/image" Target="../media/image24.jpeg"/><Relationship Id="rId11" Type="http://schemas.openxmlformats.org/officeDocument/2006/relationships/image" Target="../media/image2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1" name="MehMatster ca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418BB8"/>
                </a:solidFill>
              </a:defRPr>
            </a:lvl1pPr>
          </a:lstStyle>
          <a:p>
            <a:pPr/>
            <a:r>
              <a:t>MehMatster</a:t>
            </a:r>
          </a:p>
        </p:txBody>
      </p:sp>
      <p:sp>
        <p:nvSpPr>
          <p:cNvPr id="152" name="by 42 котика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>
                <a:solidFill>
                  <a:srgbClr val="295086"/>
                </a:solidFill>
              </a:defRPr>
            </a:lvl1pPr>
          </a:lstStyle>
          <a:p>
            <a:pPr/>
            <a:r>
              <a:t>итоговый проект в яндекс лицее</a:t>
            </a:r>
          </a:p>
        </p:txBody>
      </p:sp>
      <p:sp>
        <p:nvSpPr>
          <p:cNvPr id="153" name="Кейс от ЮФУ чат-бот ассистент. Хакатон 2025"/>
          <p:cNvSpPr txBox="1"/>
          <p:nvPr>
            <p:ph type="body" idx="22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4242D"/>
                </a:solidFill>
              </a:defRPr>
            </a:pPr>
            <a:r>
              <a:t>Выполняли: Коноплева Анжелика, Кечуткин Игорь, Кривоногов Андрей, Гончарова Вера</a:t>
            </a:r>
            <a:r>
              <a:rPr spc="-41" sz="120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6" name="Тяжелая жизнь студентов…"/>
          <p:cNvSpPr txBox="1"/>
          <p:nvPr>
            <p:ph type="body" sz="quarter" idx="1"/>
          </p:nvPr>
        </p:nvSpPr>
        <p:spPr>
          <a:xfrm>
            <a:off x="1024989" y="1255280"/>
            <a:ext cx="8709371" cy="2252113"/>
          </a:xfrm>
          <a:prstGeom prst="rect">
            <a:avLst/>
          </a:prstGeom>
        </p:spPr>
        <p:txBody>
          <a:bodyPr/>
          <a:lstStyle/>
          <a:p>
            <a:pPr algn="l" defTabSz="506938">
              <a:defRPr spc="-99" sz="4093">
                <a:solidFill>
                  <a:srgbClr val="101B25"/>
                </a:solidFill>
              </a:defRPr>
            </a:pPr>
            <a:r>
              <a:t>Тяжелая жизнь студентов</a:t>
            </a:r>
            <a:endParaRPr spc="-40"/>
          </a:p>
          <a:p>
            <a:pPr algn="l" defTabSz="506938">
              <a:defRPr spc="-99" sz="4093">
                <a:solidFill>
                  <a:srgbClr val="101B25"/>
                </a:solidFill>
              </a:defRPr>
            </a:pPr>
            <a:r>
              <a:t>Тяжелая жизнь выпускников школ</a:t>
            </a:r>
            <a:endParaRPr spc="-40"/>
          </a:p>
          <a:p>
            <a:pPr algn="l" defTabSz="506938">
              <a:defRPr spc="-99" sz="4093">
                <a:solidFill>
                  <a:srgbClr val="101B25"/>
                </a:solidFill>
              </a:defRPr>
            </a:pPr>
            <a:r>
              <a:t>Неудобный сайт ЮФУ и Мехмата</a:t>
            </a:r>
          </a:p>
        </p:txBody>
      </p:sp>
      <p:pic>
        <p:nvPicPr>
          <p:cNvPr id="157" name="qr_mehmatster.jpg" descr="qr_mehmatster.jpg"/>
          <p:cNvPicPr>
            <a:picLocks noChangeAspect="1"/>
          </p:cNvPicPr>
          <p:nvPr/>
        </p:nvPicPr>
        <p:blipFill>
          <a:blip r:embed="rId3">
            <a:extLst/>
          </a:blip>
          <a:srcRect l="0" t="19107" r="0" b="24097"/>
          <a:stretch>
            <a:fillRect/>
          </a:stretch>
        </p:blipFill>
        <p:spPr>
          <a:xfrm>
            <a:off x="18779016" y="5961877"/>
            <a:ext cx="5298967" cy="651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Зачем нужен наш бот?"/>
          <p:cNvSpPr txBox="1"/>
          <p:nvPr/>
        </p:nvSpPr>
        <p:spPr>
          <a:xfrm>
            <a:off x="994668" y="415730"/>
            <a:ext cx="62504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44" sz="4400">
                <a:solidFill>
                  <a:schemeClr val="accent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Зачем нужен наш бот?</a:t>
            </a:r>
          </a:p>
        </p:txBody>
      </p:sp>
      <p:sp>
        <p:nvSpPr>
          <p:cNvPr id="159" name="Как решить данную проблему?"/>
          <p:cNvSpPr txBox="1"/>
          <p:nvPr/>
        </p:nvSpPr>
        <p:spPr>
          <a:xfrm>
            <a:off x="15341376" y="415730"/>
            <a:ext cx="856950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44" sz="4400">
                <a:solidFill>
                  <a:schemeClr val="accent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Как решить данную проблему?</a:t>
            </a:r>
          </a:p>
        </p:txBody>
      </p:sp>
      <p:sp>
        <p:nvSpPr>
          <p:cNvPr id="160" name="Создать дружелюбного бота-помощника для взаимодействия со студентами и абитуриентами…"/>
          <p:cNvSpPr txBox="1"/>
          <p:nvPr/>
        </p:nvSpPr>
        <p:spPr>
          <a:xfrm>
            <a:off x="13121910" y="1347526"/>
            <a:ext cx="10766406" cy="371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792479">
              <a:lnSpc>
                <a:spcPct val="100000"/>
              </a:lnSpc>
              <a:defRPr spc="-41" sz="4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Создать дружелюбного бота-помощника для взаимодействия со студентами и абитуриентами </a:t>
            </a:r>
          </a:p>
          <a:p>
            <a:pPr algn="r" defTabSz="792479">
              <a:lnSpc>
                <a:spcPct val="100000"/>
              </a:lnSpc>
              <a:defRPr spc="-41" sz="4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Проект представляет собой тг и вк бота </a:t>
            </a:r>
          </a:p>
        </p:txBody>
      </p:sp>
      <p:sp>
        <p:nvSpPr>
          <p:cNvPr id="161" name="Целевая аудитория: студенты, абитуриенты мехмата"/>
          <p:cNvSpPr txBox="1"/>
          <p:nvPr/>
        </p:nvSpPr>
        <p:spPr>
          <a:xfrm>
            <a:off x="-737438" y="3947330"/>
            <a:ext cx="1513851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792479">
              <a:lnSpc>
                <a:spcPct val="100000"/>
              </a:lnSpc>
              <a:defRPr spc="-39" sz="39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Целевая аудитория: студенты, абитуриенты мехмата </a:t>
            </a:r>
          </a:p>
        </p:txBody>
      </p:sp>
      <p:sp>
        <p:nvSpPr>
          <p:cNvPr id="162" name="Функциональные требования…"/>
          <p:cNvSpPr txBox="1"/>
          <p:nvPr/>
        </p:nvSpPr>
        <p:spPr>
          <a:xfrm>
            <a:off x="474764" y="5157014"/>
            <a:ext cx="17794211" cy="8128001"/>
          </a:xfrm>
          <a:prstGeom prst="rect">
            <a:avLst/>
          </a:prstGeom>
          <a:solidFill>
            <a:schemeClr val="accent1">
              <a:lumOff val="23431"/>
            </a:schemeClr>
          </a:solidFill>
          <a:ln w="50800">
            <a:solidFill>
              <a:schemeClr val="accent1">
                <a:lumOff val="23431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792479">
              <a:lnSpc>
                <a:spcPct val="100000"/>
              </a:lnSpc>
              <a:defRPr spc="-38" sz="3800">
                <a:solidFill>
                  <a:srgbClr val="1A295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Функциональные требования</a:t>
            </a:r>
          </a:p>
          <a:p>
            <a:pPr algn="l" defTabSz="792479">
              <a:lnSpc>
                <a:spcPct val="100000"/>
              </a:lnSpc>
              <a:defRPr spc="-35" sz="3500">
                <a:solidFill>
                  <a:schemeClr val="accent6">
                    <a:satOff val="-8338"/>
                    <a:lumOff val="-11372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Регистрация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  <a:p>
            <a:pPr algn="l" defTabSz="792479">
              <a:lnSpc>
                <a:spcPct val="100000"/>
              </a:lnSpc>
              <a:defRPr spc="-35" sz="3500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студент(постоянный пользователь)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 Просмотр навигации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Просмотр расписания преподавателей и информации о них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 Доступ к своему расписанию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 Последние новости ЮФУ и Мехмата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  <a:p>
            <a:pPr algn="l" defTabSz="792479">
              <a:lnSpc>
                <a:spcPct val="100000"/>
              </a:lnSpc>
              <a:defRPr spc="-35" sz="3500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абитуриент(гость)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Просмотр количества бюджетных, платных мест и проходных баллов </a:t>
            </a:r>
          </a:p>
          <a:p>
            <a:pPr algn="l" defTabSz="792479">
              <a:lnSpc>
                <a:spcPct val="100000"/>
              </a:lnSpc>
              <a:defRPr spc="-35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на специальностях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65" name="Структура бота"/>
          <p:cNvSpPr txBox="1"/>
          <p:nvPr>
            <p:ph type="title"/>
          </p:nvPr>
        </p:nvSpPr>
        <p:spPr>
          <a:xfrm>
            <a:off x="614554" y="606069"/>
            <a:ext cx="7787185" cy="1665137"/>
          </a:xfrm>
          <a:prstGeom prst="rect">
            <a:avLst/>
          </a:prstGeom>
        </p:spPr>
        <p:txBody>
          <a:bodyPr/>
          <a:lstStyle>
            <a:lvl1pPr algn="l">
              <a:defRPr spc="-100" sz="7300">
                <a:solidFill>
                  <a:schemeClr val="accent1"/>
                </a:solidFill>
              </a:defRPr>
            </a:lvl1pPr>
          </a:lstStyle>
          <a:p>
            <a:pPr/>
            <a:r>
              <a:t>Структура бота</a:t>
            </a:r>
          </a:p>
        </p:txBody>
      </p:sp>
      <p:pic>
        <p:nvPicPr>
          <p:cNvPr id="166" name="Снимок экрана 2025-03-02 в 00.20.18.png" descr="Снимок экрана 2025-03-02 в 00.20.18.png"/>
          <p:cNvPicPr>
            <a:picLocks noChangeAspect="1"/>
          </p:cNvPicPr>
          <p:nvPr/>
        </p:nvPicPr>
        <p:blipFill>
          <a:blip r:embed="rId3">
            <a:extLst/>
          </a:blip>
          <a:srcRect l="17238" t="8456" r="0" b="32977"/>
          <a:stretch>
            <a:fillRect/>
          </a:stretch>
        </p:blipFill>
        <p:spPr>
          <a:xfrm>
            <a:off x="204138" y="2571154"/>
            <a:ext cx="19384931" cy="857350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Библиотеки"/>
          <p:cNvSpPr txBox="1"/>
          <p:nvPr/>
        </p:nvSpPr>
        <p:spPr>
          <a:xfrm>
            <a:off x="12037034" y="5406395"/>
            <a:ext cx="11679040" cy="77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4800">
                <a:solidFill>
                  <a:schemeClr val="accent1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Библиотеки</a:t>
            </a:r>
          </a:p>
        </p:txBody>
      </p:sp>
      <p:sp>
        <p:nvSpPr>
          <p:cNvPr id="168" name="aiogram…"/>
          <p:cNvSpPr txBox="1"/>
          <p:nvPr/>
        </p:nvSpPr>
        <p:spPr>
          <a:xfrm>
            <a:off x="20100252" y="6179417"/>
            <a:ext cx="3515031" cy="5570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900"/>
            </a:pPr>
            <a:r>
              <a:t>aiogram</a:t>
            </a:r>
          </a:p>
          <a:p>
            <a:pPr algn="r">
              <a:defRPr sz="3900"/>
            </a:pPr>
            <a:r>
              <a:t>vk_api</a:t>
            </a:r>
          </a:p>
          <a:p>
            <a:pPr algn="r">
              <a:defRPr sz="3900"/>
            </a:pPr>
            <a:r>
              <a:t>sqlite3</a:t>
            </a:r>
          </a:p>
          <a:p>
            <a:pPr algn="r">
              <a:defRPr sz="3900"/>
            </a:pPr>
            <a:r>
              <a:t>pandas</a:t>
            </a:r>
          </a:p>
          <a:p>
            <a:pPr algn="r">
              <a:defRPr sz="3900"/>
            </a:pPr>
            <a:r>
              <a:t>asyncio</a:t>
            </a:r>
          </a:p>
          <a:p>
            <a:pPr algn="r">
              <a:defRPr sz="3900"/>
            </a:pPr>
            <a:r>
              <a:t>requests</a:t>
            </a:r>
          </a:p>
          <a:p>
            <a:pPr algn="r">
              <a:defRPr sz="3900"/>
            </a:pPr>
            <a:r>
              <a:t>beautifulsoup4</a:t>
            </a:r>
          </a:p>
          <a:p>
            <a:pPr algn="r">
              <a:defRPr sz="3900"/>
            </a:pPr>
            <a:r>
              <a:t>schedule</a:t>
            </a:r>
          </a:p>
        </p:txBody>
      </p:sp>
      <p:sp>
        <p:nvSpPr>
          <p:cNvPr id="169" name="Инструменты"/>
          <p:cNvSpPr txBox="1"/>
          <p:nvPr/>
        </p:nvSpPr>
        <p:spPr>
          <a:xfrm>
            <a:off x="18179627" y="584581"/>
            <a:ext cx="5798797" cy="109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100">
                <a:solidFill>
                  <a:schemeClr val="accent1"/>
                </a:solidFill>
              </a:defRPr>
            </a:lvl1pPr>
          </a:lstStyle>
          <a:p>
            <a:pPr/>
            <a:r>
              <a:t>Инструменты</a:t>
            </a:r>
          </a:p>
        </p:txBody>
      </p:sp>
      <p:sp>
        <p:nvSpPr>
          <p:cNvPr id="170" name="Python…"/>
          <p:cNvSpPr txBox="1"/>
          <p:nvPr/>
        </p:nvSpPr>
        <p:spPr>
          <a:xfrm>
            <a:off x="20312241" y="1612076"/>
            <a:ext cx="3472689" cy="3199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400"/>
            </a:pPr>
            <a:r>
              <a:t>Python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r">
              <a:defRPr sz="4400"/>
            </a:pPr>
            <a:r>
              <a:t>HuggingFace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r">
              <a:defRPr sz="4400"/>
            </a:pPr>
            <a:r>
              <a:t>LMStudio</a:t>
            </a:r>
          </a:p>
          <a:p>
            <a:pPr algn="r">
              <a:defRPr sz="4400"/>
            </a:pPr>
            <a:r>
              <a:t>Amvera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3" name="Структура бота"/>
          <p:cNvSpPr txBox="1"/>
          <p:nvPr>
            <p:ph type="title"/>
          </p:nvPr>
        </p:nvSpPr>
        <p:spPr>
          <a:xfrm>
            <a:off x="8053155" y="155830"/>
            <a:ext cx="8277690" cy="1665137"/>
          </a:xfrm>
          <a:prstGeom prst="rect">
            <a:avLst/>
          </a:prstGeom>
        </p:spPr>
        <p:txBody>
          <a:bodyPr/>
          <a:lstStyle>
            <a:lvl1pPr defTabSz="515111">
              <a:lnSpc>
                <a:spcPct val="100000"/>
              </a:lnSpc>
              <a:defRPr spc="-50" sz="5069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Абитуриент возможности</a:t>
            </a:r>
          </a:p>
        </p:txBody>
      </p:sp>
      <p:pic>
        <p:nvPicPr>
          <p:cNvPr id="17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428" y="2811609"/>
            <a:ext cx="6724858" cy="5912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telegram-cloud-photo-size-2-5265222763927433990-y.jpg" descr="telegram-cloud-photo-size-2-5265222763927433990-y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15894" y="5289160"/>
            <a:ext cx="7787186" cy="4796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177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98687" y="1949450"/>
            <a:ext cx="7081108" cy="696123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сохраняется  в бд только имя"/>
          <p:cNvSpPr txBox="1"/>
          <p:nvPr/>
        </p:nvSpPr>
        <p:spPr>
          <a:xfrm>
            <a:off x="1537057" y="8956806"/>
            <a:ext cx="4502195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сохраняется  в бд только имя</a:t>
            </a:r>
          </a:p>
        </p:txBody>
      </p:sp>
      <p:sp>
        <p:nvSpPr>
          <p:cNvPr id="179" name="может выбрать  направления или задать вопрос помощнику…"/>
          <p:cNvSpPr txBox="1"/>
          <p:nvPr/>
        </p:nvSpPr>
        <p:spPr>
          <a:xfrm>
            <a:off x="7539664" y="10369759"/>
            <a:ext cx="8950072" cy="105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t>может выбрать  направления или задать вопрос помощнику</a:t>
            </a:r>
          </a:p>
          <a:p>
            <a:pPr>
              <a:defRPr sz="2600"/>
            </a:pPr>
            <a:r>
              <a:t>т.е нейросети</a:t>
            </a:r>
          </a:p>
        </p:txBody>
      </p:sp>
      <p:sp>
        <p:nvSpPr>
          <p:cNvPr id="180" name="вся информация в моменте парсится с сайта"/>
          <p:cNvSpPr txBox="1"/>
          <p:nvPr/>
        </p:nvSpPr>
        <p:spPr>
          <a:xfrm>
            <a:off x="17123453" y="8963093"/>
            <a:ext cx="6631575" cy="593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вся информация в моменте парсится с сайта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3" name="Структура бота"/>
          <p:cNvSpPr txBox="1"/>
          <p:nvPr>
            <p:ph type="title"/>
          </p:nvPr>
        </p:nvSpPr>
        <p:spPr>
          <a:xfrm>
            <a:off x="8298408" y="-252399"/>
            <a:ext cx="7787185" cy="1665137"/>
          </a:xfrm>
          <a:prstGeom prst="rect">
            <a:avLst/>
          </a:prstGeom>
        </p:spPr>
        <p:txBody>
          <a:bodyPr/>
          <a:lstStyle>
            <a:lvl1pPr defTabSz="586434">
              <a:lnSpc>
                <a:spcPct val="100000"/>
              </a:lnSpc>
              <a:defRPr spc="-56" sz="5624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Студент возможности</a:t>
            </a:r>
          </a:p>
        </p:txBody>
      </p:sp>
      <p:pic>
        <p:nvPicPr>
          <p:cNvPr id="18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185" name="для расписания студента и преподавателей…"/>
          <p:cNvSpPr txBox="1"/>
          <p:nvPr/>
        </p:nvSpPr>
        <p:spPr>
          <a:xfrm>
            <a:off x="10242519" y="11521969"/>
            <a:ext cx="7455130" cy="1066801"/>
          </a:xfrm>
          <a:prstGeom prst="rect">
            <a:avLst/>
          </a:prstGeom>
          <a:solidFill>
            <a:schemeClr val="accent1">
              <a:lumOff val="23431"/>
            </a:schemeClr>
          </a:solidFill>
          <a:ln w="25400">
            <a:solidFill>
              <a:schemeClr val="accent1">
                <a:lumOff val="11715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792479">
              <a:lnSpc>
                <a:spcPct val="100000"/>
              </a:lnSpc>
              <a:defRPr spc="-26" sz="27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для расписания студента и преподавателей </a:t>
            </a:r>
          </a:p>
          <a:p>
            <a:pPr defTabSz="792479">
              <a:lnSpc>
                <a:spcPct val="100000"/>
              </a:lnSpc>
              <a:defRPr spc="-26" sz="27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используем API ЮФУ</a:t>
            </a:r>
          </a:p>
        </p:txBody>
      </p:sp>
      <p:pic>
        <p:nvPicPr>
          <p:cNvPr id="186" name="telegram-cloud-photo-size-2-5265222763927433997-y.jpg" descr="telegram-cloud-photo-size-2-5265222763927433997-y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060" y="2596140"/>
            <a:ext cx="6153099" cy="4211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telegram-cloud-photo-size-2-5265222763927433998-y.jpg" descr="telegram-cloud-photo-size-2-5265222763927433998-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903" y="7009475"/>
            <a:ext cx="5591477" cy="6017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telegram-cloud-photo-size-2-5265222763927433999-y.jpg" descr="telegram-cloud-photo-size-2-5265222763927433999-y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96757" y="2804257"/>
            <a:ext cx="4282539" cy="6017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telegram-cloud-photo-size-2-5265222763927434000-y.jpg" descr="telegram-cloud-photo-size-2-5265222763927434000-y.jpg"/>
          <p:cNvPicPr>
            <a:picLocks noChangeAspect="1"/>
          </p:cNvPicPr>
          <p:nvPr/>
        </p:nvPicPr>
        <p:blipFill>
          <a:blip r:embed="rId7">
            <a:extLst/>
          </a:blip>
          <a:srcRect l="0" t="4538" r="0" b="6342"/>
          <a:stretch>
            <a:fillRect/>
          </a:stretch>
        </p:blipFill>
        <p:spPr>
          <a:xfrm>
            <a:off x="19371852" y="2804257"/>
            <a:ext cx="4639991" cy="895596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Мое расписание"/>
          <p:cNvSpPr txBox="1"/>
          <p:nvPr/>
        </p:nvSpPr>
        <p:spPr>
          <a:xfrm>
            <a:off x="1992321" y="1733595"/>
            <a:ext cx="348457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792479">
              <a:lnSpc>
                <a:spcPct val="100000"/>
              </a:lnSpc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Мое расписание </a:t>
            </a:r>
          </a:p>
        </p:txBody>
      </p:sp>
      <p:sp>
        <p:nvSpPr>
          <p:cNvPr id="191" name="Информация о преподавателях"/>
          <p:cNvSpPr txBox="1"/>
          <p:nvPr/>
        </p:nvSpPr>
        <p:spPr>
          <a:xfrm>
            <a:off x="15750961" y="1733595"/>
            <a:ext cx="631149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792479">
              <a:lnSpc>
                <a:spcPct val="100000"/>
              </a:lnSpc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Информация о преподавателях</a:t>
            </a:r>
          </a:p>
        </p:txBody>
      </p:sp>
      <p:pic>
        <p:nvPicPr>
          <p:cNvPr id="192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18070" y="2714853"/>
            <a:ext cx="4971776" cy="828629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Навигация"/>
          <p:cNvSpPr txBox="1"/>
          <p:nvPr/>
        </p:nvSpPr>
        <p:spPr>
          <a:xfrm>
            <a:off x="9510096" y="1733595"/>
            <a:ext cx="220766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792479">
              <a:lnSpc>
                <a:spcPct val="100000"/>
              </a:lnSpc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Навигация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96" name="Структура бота"/>
          <p:cNvSpPr txBox="1"/>
          <p:nvPr>
            <p:ph type="title"/>
          </p:nvPr>
        </p:nvSpPr>
        <p:spPr>
          <a:xfrm>
            <a:off x="8737224" y="-128531"/>
            <a:ext cx="7787185" cy="1665137"/>
          </a:xfrm>
          <a:prstGeom prst="rect">
            <a:avLst/>
          </a:prstGeom>
        </p:spPr>
        <p:txBody>
          <a:bodyPr/>
          <a:lstStyle>
            <a:lvl1pPr defTabSz="586434">
              <a:lnSpc>
                <a:spcPct val="100000"/>
              </a:lnSpc>
              <a:defRPr spc="-56" sz="5624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Студент возможности</a:t>
            </a:r>
          </a:p>
        </p:txBody>
      </p:sp>
      <p:pic>
        <p:nvPicPr>
          <p:cNvPr id="19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198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rcRect l="0" t="4879" r="0" b="2708"/>
          <a:stretch>
            <a:fillRect/>
          </a:stretch>
        </p:blipFill>
        <p:spPr>
          <a:xfrm>
            <a:off x="1641144" y="1927163"/>
            <a:ext cx="5412567" cy="1083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telegram-cloud-photo-size-2-5265222763927434042-y.jpg" descr="telegram-cloud-photo-size-2-5265222763927434042-y.jpg"/>
          <p:cNvPicPr>
            <a:picLocks noChangeAspect="1"/>
          </p:cNvPicPr>
          <p:nvPr/>
        </p:nvPicPr>
        <p:blipFill>
          <a:blip r:embed="rId5">
            <a:extLst/>
          </a:blip>
          <a:srcRect l="0" t="4586" r="0" b="2181"/>
          <a:stretch>
            <a:fillRect/>
          </a:stretch>
        </p:blipFill>
        <p:spPr>
          <a:xfrm>
            <a:off x="7993737" y="1990068"/>
            <a:ext cx="5302555" cy="1070713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парсится с двух сайтов"/>
          <p:cNvSpPr txBox="1"/>
          <p:nvPr/>
        </p:nvSpPr>
        <p:spPr>
          <a:xfrm>
            <a:off x="5710629" y="12771672"/>
            <a:ext cx="3199664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парсится с двух сайтов</a:t>
            </a:r>
          </a:p>
        </p:txBody>
      </p:sp>
      <p:pic>
        <p:nvPicPr>
          <p:cNvPr id="201" name="telegram-cloud-photo-size-2-5265222763927434083-y.jpg" descr="telegram-cloud-photo-size-2-5265222763927434083-y.jpg"/>
          <p:cNvPicPr>
            <a:picLocks noChangeAspect="1"/>
          </p:cNvPicPr>
          <p:nvPr/>
        </p:nvPicPr>
        <p:blipFill>
          <a:blip r:embed="rId6">
            <a:extLst/>
          </a:blip>
          <a:srcRect l="0" t="3676" r="0" b="3676"/>
          <a:stretch>
            <a:fillRect/>
          </a:stretch>
        </p:blipFill>
        <p:spPr>
          <a:xfrm>
            <a:off x="16878140" y="1990067"/>
            <a:ext cx="5336197" cy="10707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4" name="Структура бота"/>
          <p:cNvSpPr txBox="1"/>
          <p:nvPr>
            <p:ph type="title"/>
          </p:nvPr>
        </p:nvSpPr>
        <p:spPr>
          <a:xfrm>
            <a:off x="8121107" y="179527"/>
            <a:ext cx="7787185" cy="1665137"/>
          </a:xfrm>
          <a:prstGeom prst="rect">
            <a:avLst/>
          </a:prstGeom>
        </p:spPr>
        <p:txBody>
          <a:bodyPr/>
          <a:lstStyle>
            <a:lvl1pPr defTabSz="784554">
              <a:lnSpc>
                <a:spcPct val="100000"/>
              </a:lnSpc>
              <a:defRPr spc="-75" sz="7524">
                <a:solidFill>
                  <a:schemeClr val="accent1">
                    <a:satOff val="-7262"/>
                    <a:lumOff val="-106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Защита от спама</a:t>
            </a:r>
          </a:p>
        </p:txBody>
      </p:sp>
      <p:pic>
        <p:nvPicPr>
          <p:cNvPr id="20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206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318" y="2816675"/>
            <a:ext cx="13518899" cy="889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rcRect l="0" t="4661" r="0" b="2472"/>
          <a:stretch>
            <a:fillRect/>
          </a:stretch>
        </p:blipFill>
        <p:spPr>
          <a:xfrm>
            <a:off x="16565466" y="1710003"/>
            <a:ext cx="5520333" cy="11103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a40c729480f0e5428a810da4efd29f42.jpg" descr="a40c729480f0e5428a810da4efd29f42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4169" r="0" b="3416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10" name="qr_mehmatster.jpg" descr="qr_mehmatster.jpg"/>
          <p:cNvPicPr>
            <a:picLocks noChangeAspect="1"/>
          </p:cNvPicPr>
          <p:nvPr/>
        </p:nvPicPr>
        <p:blipFill>
          <a:blip r:embed="rId3">
            <a:extLst/>
          </a:blip>
          <a:srcRect l="1435" t="20397" r="1435" b="28469"/>
          <a:stretch>
            <a:fillRect/>
          </a:stretch>
        </p:blipFill>
        <p:spPr>
          <a:xfrm>
            <a:off x="9661722" y="501369"/>
            <a:ext cx="5612036" cy="6398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2025-03-02 10.34.08.jpg" descr="2025-03-02 10.34.08.jpg"/>
          <p:cNvPicPr>
            <a:picLocks noChangeAspect="1"/>
          </p:cNvPicPr>
          <p:nvPr/>
        </p:nvPicPr>
        <p:blipFill>
          <a:blip r:embed="rId4">
            <a:extLst/>
          </a:blip>
          <a:srcRect l="0" t="5148" r="0" b="0"/>
          <a:stretch>
            <a:fillRect/>
          </a:stretch>
        </p:blipFill>
        <p:spPr>
          <a:xfrm>
            <a:off x="4516060" y="4239294"/>
            <a:ext cx="4259593" cy="8750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2025-03-02 10.34.02.jpg" descr="2025-03-02 10.34.02.jpg"/>
          <p:cNvPicPr>
            <a:picLocks noChangeAspect="1"/>
          </p:cNvPicPr>
          <p:nvPr/>
        </p:nvPicPr>
        <p:blipFill>
          <a:blip r:embed="rId5">
            <a:extLst/>
          </a:blip>
          <a:srcRect l="0" t="4405" r="0" b="0"/>
          <a:stretch>
            <a:fillRect/>
          </a:stretch>
        </p:blipFill>
        <p:spPr>
          <a:xfrm>
            <a:off x="283702" y="343465"/>
            <a:ext cx="4056851" cy="839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21540" y="7551168"/>
            <a:ext cx="5092573" cy="5078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627613" y="4337185"/>
            <a:ext cx="4259661" cy="8554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240955" y="525176"/>
            <a:ext cx="3771349" cy="8036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2025-03-02 01.31.25.jpg" descr="2025-03-02 01.31.25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0679" r="0" b="20679"/>
          <a:stretch>
            <a:fillRect/>
          </a:stretch>
        </p:blipFill>
        <p:spPr>
          <a:xfrm>
            <a:off x="-180165" y="-29212"/>
            <a:ext cx="6554331" cy="3686812"/>
          </a:xfrm>
          <a:prstGeom prst="rect">
            <a:avLst/>
          </a:prstGeom>
        </p:spPr>
      </p:pic>
      <p:pic>
        <p:nvPicPr>
          <p:cNvPr id="218" name="2025-03-02 01.31.12.jpg" descr="2025-03-02 01.31.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81613" y="9876583"/>
            <a:ext cx="6198238" cy="3868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2025-03-02 01.31.04.jpg" descr="2025-03-02 01.31.0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5132" y="8334"/>
            <a:ext cx="6198238" cy="6324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2025-03-02 01.30.59.jpg" descr="2025-03-02 01.30.5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23017" y="-3870"/>
            <a:ext cx="5265683" cy="4765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2025-03-02 01.30.53.jpg" descr="2025-03-02 01.30.53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676" y="9519794"/>
            <a:ext cx="4418821" cy="421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2025-03-02 01.30.46.jpg" descr="2025-03-02 01.30.46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44822" y="3397532"/>
            <a:ext cx="6283706" cy="6283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2025-03-02 01.30.33.jpg" descr="2025-03-02 01.30.33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419119" y="6865260"/>
            <a:ext cx="3969121" cy="6920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2025-03-02 01.30.25.jpg" descr="2025-03-02 01.30.25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99941" y="6111657"/>
            <a:ext cx="7842402" cy="7553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2025-03-02 01.30.18.jpg" descr="2025-03-02 01.30.18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282541" y="64743"/>
            <a:ext cx="6012589" cy="621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-11.jpg" descr="-11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767792" y="4888667"/>
            <a:ext cx="4418820" cy="4860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